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30275213" cy="424799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45" autoAdjust="0"/>
    <p:restoredTop sz="94660"/>
  </p:normalViewPr>
  <p:slideViewPr>
    <p:cSldViewPr snapToGrid="0">
      <p:cViewPr varScale="1">
        <p:scale>
          <a:sx n="14" d="100"/>
          <a:sy n="14" d="100"/>
        </p:scale>
        <p:origin x="212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6952156"/>
            <a:ext cx="25733931" cy="14789303"/>
          </a:xfrm>
        </p:spPr>
        <p:txBody>
          <a:bodyPr anchor="b"/>
          <a:lstStyle>
            <a:lvl1pPr algn="ctr"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22311791"/>
            <a:ext cx="22706410" cy="10256143"/>
          </a:xfrm>
        </p:spPr>
        <p:txBody>
          <a:bodyPr/>
          <a:lstStyle>
            <a:lvl1pPr marL="0" indent="0" algn="ctr">
              <a:buNone/>
              <a:defRPr sz="7946"/>
            </a:lvl1pPr>
            <a:lvl2pPr marL="1513743" indent="0" algn="ctr">
              <a:buNone/>
              <a:defRPr sz="6622"/>
            </a:lvl2pPr>
            <a:lvl3pPr marL="3027487" indent="0" algn="ctr">
              <a:buNone/>
              <a:defRPr sz="5960"/>
            </a:lvl3pPr>
            <a:lvl4pPr marL="4541230" indent="0" algn="ctr">
              <a:buNone/>
              <a:defRPr sz="5297"/>
            </a:lvl4pPr>
            <a:lvl5pPr marL="6054974" indent="0" algn="ctr">
              <a:buNone/>
              <a:defRPr sz="5297"/>
            </a:lvl5pPr>
            <a:lvl6pPr marL="7568717" indent="0" algn="ctr">
              <a:buNone/>
              <a:defRPr sz="5297"/>
            </a:lvl6pPr>
            <a:lvl7pPr marL="9082461" indent="0" algn="ctr">
              <a:buNone/>
              <a:defRPr sz="5297"/>
            </a:lvl7pPr>
            <a:lvl8pPr marL="10596204" indent="0" algn="ctr">
              <a:buNone/>
              <a:defRPr sz="5297"/>
            </a:lvl8pPr>
            <a:lvl9pPr marL="12109948" indent="0" algn="ctr">
              <a:buNone/>
              <a:defRPr sz="52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77E6-3F4B-46C6-A97A-E2F3C74F46F8}" type="datetimeFigureOut">
              <a:rPr lang="en-US" smtClean="0"/>
              <a:t>09-Mar-21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E5BF-5DF8-48A2-B6AC-730F93A66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544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77E6-3F4B-46C6-A97A-E2F3C74F46F8}" type="datetimeFigureOut">
              <a:rPr lang="en-US" smtClean="0"/>
              <a:t>09-Mar-21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E5BF-5DF8-48A2-B6AC-730F93A66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948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2261662"/>
            <a:ext cx="6528093" cy="35999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2261662"/>
            <a:ext cx="19205838" cy="35999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77E6-3F4B-46C6-A97A-E2F3C74F46F8}" type="datetimeFigureOut">
              <a:rPr lang="en-US" smtClean="0"/>
              <a:t>09-Mar-21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E5BF-5DF8-48A2-B6AC-730F93A66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92143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77E6-3F4B-46C6-A97A-E2F3C74F46F8}" type="datetimeFigureOut">
              <a:rPr lang="en-US" smtClean="0"/>
              <a:t>09-Mar-21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E5BF-5DF8-48A2-B6AC-730F93A66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63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10590491"/>
            <a:ext cx="26112371" cy="17670461"/>
          </a:xfrm>
        </p:spPr>
        <p:txBody>
          <a:bodyPr anchor="b"/>
          <a:lstStyle>
            <a:lvl1pPr>
              <a:defRPr sz="1986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28428121"/>
            <a:ext cx="26112371" cy="9292478"/>
          </a:xfrm>
        </p:spPr>
        <p:txBody>
          <a:bodyPr/>
          <a:lstStyle>
            <a:lvl1pPr marL="0" indent="0">
              <a:buNone/>
              <a:defRPr sz="7946">
                <a:solidFill>
                  <a:schemeClr val="tx1"/>
                </a:solidFill>
              </a:defRPr>
            </a:lvl1pPr>
            <a:lvl2pPr marL="1513743" indent="0">
              <a:buNone/>
              <a:defRPr sz="6622">
                <a:solidFill>
                  <a:schemeClr val="tx1">
                    <a:tint val="75000"/>
                  </a:schemeClr>
                </a:solidFill>
              </a:defRPr>
            </a:lvl2pPr>
            <a:lvl3pPr marL="3027487" indent="0">
              <a:buNone/>
              <a:defRPr sz="5960">
                <a:solidFill>
                  <a:schemeClr val="tx1">
                    <a:tint val="75000"/>
                  </a:schemeClr>
                </a:solidFill>
              </a:defRPr>
            </a:lvl3pPr>
            <a:lvl4pPr marL="4541230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4pPr>
            <a:lvl5pPr marL="605497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5pPr>
            <a:lvl6pPr marL="7568717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6pPr>
            <a:lvl7pPr marL="9082461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7pPr>
            <a:lvl8pPr marL="10596204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8pPr>
            <a:lvl9pPr marL="12109948" indent="0">
              <a:buNone/>
              <a:defRPr sz="52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77E6-3F4B-46C6-A97A-E2F3C74F46F8}" type="datetimeFigureOut">
              <a:rPr lang="en-US" smtClean="0"/>
              <a:t>09-Mar-21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E5BF-5DF8-48A2-B6AC-730F93A66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835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11308310"/>
            <a:ext cx="12866966" cy="26953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11308310"/>
            <a:ext cx="12866966" cy="2695311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77E6-3F4B-46C6-A97A-E2F3C74F46F8}" type="datetimeFigureOut">
              <a:rPr lang="en-US" smtClean="0"/>
              <a:t>09-Mar-21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E5BF-5DF8-48A2-B6AC-730F93A66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49553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261671"/>
            <a:ext cx="26112371" cy="821082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10413482"/>
            <a:ext cx="12807832" cy="5103486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15516968"/>
            <a:ext cx="12807832" cy="22823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10413482"/>
            <a:ext cx="12870909" cy="5103486"/>
          </a:xfrm>
        </p:spPr>
        <p:txBody>
          <a:bodyPr anchor="b"/>
          <a:lstStyle>
            <a:lvl1pPr marL="0" indent="0">
              <a:buNone/>
              <a:defRPr sz="7946" b="1"/>
            </a:lvl1pPr>
            <a:lvl2pPr marL="1513743" indent="0">
              <a:buNone/>
              <a:defRPr sz="6622" b="1"/>
            </a:lvl2pPr>
            <a:lvl3pPr marL="3027487" indent="0">
              <a:buNone/>
              <a:defRPr sz="5960" b="1"/>
            </a:lvl3pPr>
            <a:lvl4pPr marL="4541230" indent="0">
              <a:buNone/>
              <a:defRPr sz="5297" b="1"/>
            </a:lvl4pPr>
            <a:lvl5pPr marL="6054974" indent="0">
              <a:buNone/>
              <a:defRPr sz="5297" b="1"/>
            </a:lvl5pPr>
            <a:lvl6pPr marL="7568717" indent="0">
              <a:buNone/>
              <a:defRPr sz="5297" b="1"/>
            </a:lvl6pPr>
            <a:lvl7pPr marL="9082461" indent="0">
              <a:buNone/>
              <a:defRPr sz="5297" b="1"/>
            </a:lvl7pPr>
            <a:lvl8pPr marL="10596204" indent="0">
              <a:buNone/>
              <a:defRPr sz="5297" b="1"/>
            </a:lvl8pPr>
            <a:lvl9pPr marL="12109948" indent="0">
              <a:buNone/>
              <a:defRPr sz="52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15516968"/>
            <a:ext cx="12870909" cy="228231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77E6-3F4B-46C6-A97A-E2F3C74F46F8}" type="datetimeFigureOut">
              <a:rPr lang="en-US" smtClean="0"/>
              <a:t>09-Mar-21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E5BF-5DF8-48A2-B6AC-730F93A66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257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77E6-3F4B-46C6-A97A-E2F3C74F46F8}" type="datetimeFigureOut">
              <a:rPr lang="en-US" smtClean="0"/>
              <a:t>09-Mar-21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E5BF-5DF8-48A2-B6AC-730F93A66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550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77E6-3F4B-46C6-A97A-E2F3C74F46F8}" type="datetimeFigureOut">
              <a:rPr lang="en-US" smtClean="0"/>
              <a:t>09-Mar-21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E5BF-5DF8-48A2-B6AC-730F93A66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9105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31994"/>
            <a:ext cx="9764544" cy="9911980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6116330"/>
            <a:ext cx="15326827" cy="30188272"/>
          </a:xfrm>
        </p:spPr>
        <p:txBody>
          <a:bodyPr/>
          <a:lstStyle>
            <a:lvl1pPr>
              <a:defRPr sz="10595"/>
            </a:lvl1pPr>
            <a:lvl2pPr>
              <a:defRPr sz="9271"/>
            </a:lvl2pPr>
            <a:lvl3pPr>
              <a:defRPr sz="7946"/>
            </a:lvl3pPr>
            <a:lvl4pPr>
              <a:defRPr sz="6622"/>
            </a:lvl4pPr>
            <a:lvl5pPr>
              <a:defRPr sz="6622"/>
            </a:lvl5pPr>
            <a:lvl6pPr>
              <a:defRPr sz="6622"/>
            </a:lvl6pPr>
            <a:lvl7pPr>
              <a:defRPr sz="6622"/>
            </a:lvl7pPr>
            <a:lvl8pPr>
              <a:defRPr sz="6622"/>
            </a:lvl8pPr>
            <a:lvl9pPr>
              <a:defRPr sz="662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743974"/>
            <a:ext cx="9764544" cy="23609788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77E6-3F4B-46C6-A97A-E2F3C74F46F8}" type="datetimeFigureOut">
              <a:rPr lang="en-US" smtClean="0"/>
              <a:t>09-Mar-21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E5BF-5DF8-48A2-B6AC-730F93A66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21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2831994"/>
            <a:ext cx="9764544" cy="9911980"/>
          </a:xfrm>
        </p:spPr>
        <p:txBody>
          <a:bodyPr anchor="b"/>
          <a:lstStyle>
            <a:lvl1pPr>
              <a:defRPr sz="1059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6116330"/>
            <a:ext cx="15326827" cy="30188272"/>
          </a:xfrm>
        </p:spPr>
        <p:txBody>
          <a:bodyPr anchor="t"/>
          <a:lstStyle>
            <a:lvl1pPr marL="0" indent="0">
              <a:buNone/>
              <a:defRPr sz="10595"/>
            </a:lvl1pPr>
            <a:lvl2pPr marL="1513743" indent="0">
              <a:buNone/>
              <a:defRPr sz="9271"/>
            </a:lvl2pPr>
            <a:lvl3pPr marL="3027487" indent="0">
              <a:buNone/>
              <a:defRPr sz="7946"/>
            </a:lvl3pPr>
            <a:lvl4pPr marL="4541230" indent="0">
              <a:buNone/>
              <a:defRPr sz="6622"/>
            </a:lvl4pPr>
            <a:lvl5pPr marL="6054974" indent="0">
              <a:buNone/>
              <a:defRPr sz="6622"/>
            </a:lvl5pPr>
            <a:lvl6pPr marL="7568717" indent="0">
              <a:buNone/>
              <a:defRPr sz="6622"/>
            </a:lvl6pPr>
            <a:lvl7pPr marL="9082461" indent="0">
              <a:buNone/>
              <a:defRPr sz="6622"/>
            </a:lvl7pPr>
            <a:lvl8pPr marL="10596204" indent="0">
              <a:buNone/>
              <a:defRPr sz="6622"/>
            </a:lvl8pPr>
            <a:lvl9pPr marL="12109948" indent="0">
              <a:buNone/>
              <a:defRPr sz="662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12743974"/>
            <a:ext cx="9764544" cy="23609788"/>
          </a:xfrm>
        </p:spPr>
        <p:txBody>
          <a:bodyPr/>
          <a:lstStyle>
            <a:lvl1pPr marL="0" indent="0">
              <a:buNone/>
              <a:defRPr sz="5297"/>
            </a:lvl1pPr>
            <a:lvl2pPr marL="1513743" indent="0">
              <a:buNone/>
              <a:defRPr sz="4635"/>
            </a:lvl2pPr>
            <a:lvl3pPr marL="3027487" indent="0">
              <a:buNone/>
              <a:defRPr sz="3973"/>
            </a:lvl3pPr>
            <a:lvl4pPr marL="4541230" indent="0">
              <a:buNone/>
              <a:defRPr sz="3311"/>
            </a:lvl4pPr>
            <a:lvl5pPr marL="6054974" indent="0">
              <a:buNone/>
              <a:defRPr sz="3311"/>
            </a:lvl5pPr>
            <a:lvl6pPr marL="7568717" indent="0">
              <a:buNone/>
              <a:defRPr sz="3311"/>
            </a:lvl6pPr>
            <a:lvl7pPr marL="9082461" indent="0">
              <a:buNone/>
              <a:defRPr sz="3311"/>
            </a:lvl7pPr>
            <a:lvl8pPr marL="10596204" indent="0">
              <a:buNone/>
              <a:defRPr sz="3311"/>
            </a:lvl8pPr>
            <a:lvl9pPr marL="12109948" indent="0">
              <a:buNone/>
              <a:defRPr sz="331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777E6-3F4B-46C6-A97A-E2F3C74F46F8}" type="datetimeFigureOut">
              <a:rPr lang="en-US" smtClean="0"/>
              <a:t>09-Mar-21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D1E5BF-5DF8-48A2-B6AC-730F93A66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925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2261671"/>
            <a:ext cx="26112371" cy="82108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11308310"/>
            <a:ext cx="26112371" cy="269531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39372595"/>
            <a:ext cx="6811923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2777E6-3F4B-46C6-A97A-E2F3C74F46F8}" type="datetimeFigureOut">
              <a:rPr lang="en-US" smtClean="0"/>
              <a:t>09-Mar-21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39372595"/>
            <a:ext cx="10217884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39372595"/>
            <a:ext cx="6811923" cy="2261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97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D1E5BF-5DF8-48A2-B6AC-730F93A66F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08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3027487" rtl="0" eaLnBrk="1" latinLnBrk="0" hangingPunct="1">
        <a:lnSpc>
          <a:spcPct val="90000"/>
        </a:lnSpc>
        <a:spcBef>
          <a:spcPct val="0"/>
        </a:spcBef>
        <a:buNone/>
        <a:defRPr sz="1456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56872" indent="-756872" algn="l" defTabSz="3027487" rtl="0" eaLnBrk="1" latinLnBrk="0" hangingPunct="1">
        <a:lnSpc>
          <a:spcPct val="90000"/>
        </a:lnSpc>
        <a:spcBef>
          <a:spcPts val="3311"/>
        </a:spcBef>
        <a:buFont typeface="Arial" panose="020B0604020202020204" pitchFamily="34" charset="0"/>
        <a:buChar char="•"/>
        <a:defRPr sz="9271" kern="1200">
          <a:solidFill>
            <a:schemeClr val="tx1"/>
          </a:solidFill>
          <a:latin typeface="+mn-lt"/>
          <a:ea typeface="+mn-ea"/>
          <a:cs typeface="+mn-cs"/>
        </a:defRPr>
      </a:lvl1pPr>
      <a:lvl2pPr marL="2270615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378435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6622" kern="1200">
          <a:solidFill>
            <a:schemeClr val="tx1"/>
          </a:solidFill>
          <a:latin typeface="+mn-lt"/>
          <a:ea typeface="+mn-ea"/>
          <a:cs typeface="+mn-cs"/>
        </a:defRPr>
      </a:lvl3pPr>
      <a:lvl4pPr marL="5298102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81184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8325589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839333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1353076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866820" indent="-756872" algn="l" defTabSz="3027487" rtl="0" eaLnBrk="1" latinLnBrk="0" hangingPunct="1">
        <a:lnSpc>
          <a:spcPct val="90000"/>
        </a:lnSpc>
        <a:spcBef>
          <a:spcPts val="1655"/>
        </a:spcBef>
        <a:buFont typeface="Arial" panose="020B0604020202020204" pitchFamily="34" charset="0"/>
        <a:buChar char="•"/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1pPr>
      <a:lvl2pPr marL="1513743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2pPr>
      <a:lvl3pPr marL="302748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3pPr>
      <a:lvl4pPr marL="4541230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4pPr>
      <a:lvl5pPr marL="605497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5pPr>
      <a:lvl6pPr marL="7568717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6pPr>
      <a:lvl7pPr marL="9082461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7pPr>
      <a:lvl8pPr marL="10596204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8pPr>
      <a:lvl9pPr marL="12109948" algn="l" defTabSz="3027487" rtl="0" eaLnBrk="1" latinLnBrk="0" hangingPunct="1">
        <a:defRPr sz="59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2BC3CAB-CBE3-44A5-89E2-1FD599FCD40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704" r="17971"/>
          <a:stretch/>
        </p:blipFill>
        <p:spPr>
          <a:xfrm>
            <a:off x="80156" y="-290830"/>
            <a:ext cx="30275192" cy="42810430"/>
          </a:xfrm>
          <a:prstGeom prst="rect">
            <a:avLst/>
          </a:prstGeom>
        </p:spPr>
      </p:pic>
      <p:sp>
        <p:nvSpPr>
          <p:cNvPr id="10" name="Freeform 5">
            <a:extLst>
              <a:ext uri="{FF2B5EF4-FFF2-40B4-BE49-F238E27FC236}">
                <a16:creationId xmlns:a16="http://schemas.microsoft.com/office/drawing/2014/main" id="{87CC2527-562A-4F69-B487-4371E5B243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13901200" y="26617567"/>
            <a:ext cx="16374012" cy="15966216"/>
          </a:xfrm>
          <a:custGeom>
            <a:avLst/>
            <a:gdLst>
              <a:gd name="T0" fmla="*/ 1333 w 1333"/>
              <a:gd name="T1" fmla="*/ 1031 h 1298"/>
              <a:gd name="T2" fmla="*/ 1333 w 1333"/>
              <a:gd name="T3" fmla="*/ 380 h 1298"/>
              <a:gd name="T4" fmla="*/ 706 w 1333"/>
              <a:gd name="T5" fmla="*/ 0 h 1298"/>
              <a:gd name="T6" fmla="*/ 0 w 1333"/>
              <a:gd name="T7" fmla="*/ 706 h 1298"/>
              <a:gd name="T8" fmla="*/ 323 w 1333"/>
              <a:gd name="T9" fmla="*/ 1298 h 1298"/>
              <a:gd name="T10" fmla="*/ 1090 w 1333"/>
              <a:gd name="T11" fmla="*/ 1298 h 1298"/>
              <a:gd name="T12" fmla="*/ 1333 w 1333"/>
              <a:gd name="T13" fmla="*/ 1031 h 12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333" h="1298">
                <a:moveTo>
                  <a:pt x="1333" y="1031"/>
                </a:moveTo>
                <a:cubicBezTo>
                  <a:pt x="1333" y="380"/>
                  <a:pt x="1333" y="380"/>
                  <a:pt x="1333" y="380"/>
                </a:cubicBezTo>
                <a:cubicBezTo>
                  <a:pt x="1215" y="154"/>
                  <a:pt x="979" y="0"/>
                  <a:pt x="706" y="0"/>
                </a:cubicBezTo>
                <a:cubicBezTo>
                  <a:pt x="317" y="0"/>
                  <a:pt x="0" y="316"/>
                  <a:pt x="0" y="706"/>
                </a:cubicBezTo>
                <a:cubicBezTo>
                  <a:pt x="0" y="954"/>
                  <a:pt x="129" y="1172"/>
                  <a:pt x="323" y="1298"/>
                </a:cubicBezTo>
                <a:cubicBezTo>
                  <a:pt x="1090" y="1298"/>
                  <a:pt x="1090" y="1298"/>
                  <a:pt x="1090" y="1298"/>
                </a:cubicBezTo>
                <a:cubicBezTo>
                  <a:pt x="1193" y="1232"/>
                  <a:pt x="1276" y="1140"/>
                  <a:pt x="1333" y="1031"/>
                </a:cubicBezTo>
                <a:close/>
              </a:path>
            </a:pathLst>
          </a:custGeom>
          <a:solidFill>
            <a:schemeClr val="bg1">
              <a:alpha val="70000"/>
            </a:schemeClr>
          </a:solidFill>
          <a:ln w="50800" cap="sq" cmpd="dbl">
            <a:noFill/>
            <a:miter lim="800000"/>
          </a:ln>
          <a:effectLst/>
        </p:spPr>
        <p:txBody>
          <a:bodyPr vert="horz" lIns="51435" tIns="25718" rIns="51435" bIns="25718" rtlCol="0" anchor="t">
            <a:normAutofit/>
          </a:bodyPr>
          <a:lstStyle/>
          <a:p>
            <a:pPr algn="ctr">
              <a:spcAft>
                <a:spcPts val="563"/>
              </a:spcAft>
              <a:buClr>
                <a:schemeClr val="tx1"/>
              </a:buClr>
              <a:buSzPct val="100000"/>
            </a:pPr>
            <a:endParaRPr lang="en-US" sz="900" cap="al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2060B26-F060-43BA-9D2F-AB247E8CED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0401" y="27489152"/>
            <a:ext cx="15724948" cy="9426185"/>
          </a:xfrm>
        </p:spPr>
        <p:txBody>
          <a:bodyPr>
            <a:normAutofit fontScale="90000"/>
          </a:bodyPr>
          <a:lstStyle/>
          <a:p>
            <a:r>
              <a:rPr lang="en-US" sz="17300" b="1" dirty="0">
                <a:latin typeface="Arial" panose="020B0604020202020204" pitchFamily="34" charset="0"/>
                <a:cs typeface="Arial" panose="020B0604020202020204" pitchFamily="34" charset="0"/>
              </a:rPr>
              <a:t>Regional Readiness Webinar Series:   </a:t>
            </a:r>
            <a:br>
              <a:rPr lang="en-US" sz="14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2000" b="1" i="1" dirty="0">
                <a:latin typeface="Arial" panose="020B0604020202020204" pitchFamily="34" charset="0"/>
                <a:cs typeface="Arial" panose="020B0604020202020204" pitchFamily="34" charset="0"/>
              </a:rPr>
              <a:t>Working in China </a:t>
            </a:r>
            <a:endParaRPr lang="en-US" sz="144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D1ECBC-FFA0-40C5-9356-DCE5CFE334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850610" y="7758286"/>
            <a:ext cx="25338287" cy="2687908"/>
          </a:xfrm>
        </p:spPr>
        <p:txBody>
          <a:bodyPr>
            <a:noAutofit/>
          </a:bodyPr>
          <a:lstStyle/>
          <a:p>
            <a:pPr algn="l"/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Mr Neo Weisheng                                             Mr Wesley Hui</a:t>
            </a:r>
          </a:p>
          <a:p>
            <a:pPr algn="l"/>
            <a:r>
              <a:rPr lang="en-US" sz="6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Investor at Qualgro VC                                      Founder of WiseNet Asia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BCDAEC91-5BCE-4B55-9CC0-43EF94CB73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9996340" y="37206262"/>
            <a:ext cx="4838688" cy="0"/>
          </a:xfrm>
          <a:prstGeom prst="line">
            <a:avLst/>
          </a:prstGeom>
          <a:ln w="25400" cap="sq">
            <a:solidFill>
              <a:schemeClr val="tx1">
                <a:lumMod val="85000"/>
                <a:lumOff val="15000"/>
              </a:schemeClr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Text, whiteboard&#10;&#10;Description automatically generated">
            <a:extLst>
              <a:ext uri="{FF2B5EF4-FFF2-40B4-BE49-F238E27FC236}">
                <a16:creationId xmlns:a16="http://schemas.microsoft.com/office/drawing/2014/main" id="{99A6EA35-7617-407B-A7BB-48271FDBA17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>
                        <a14:foregroundMark x1="44700" y1="27222" x2="44700" y2="27222"/>
                        <a14:foregroundMark x1="31600" y1="26019" x2="31600" y2="26019"/>
                        <a14:foregroundMark x1="28000" y1="52685" x2="28000" y2="52685"/>
                        <a14:foregroundMark x1="26700" y1="61852" x2="26700" y2="61852"/>
                        <a14:foregroundMark x1="28500" y1="62222" x2="28500" y2="62222"/>
                        <a14:foregroundMark x1="37500" y1="56389" x2="37500" y2="56389"/>
                        <a14:foregroundMark x1="39300" y1="54722" x2="39300" y2="54722"/>
                        <a14:foregroundMark x1="32500" y1="54352" x2="32500" y2="54352"/>
                        <a14:foregroundMark x1="28900" y1="61852" x2="28900" y2="61852"/>
                        <a14:foregroundMark x1="38800" y1="62222" x2="38800" y2="62222"/>
                        <a14:foregroundMark x1="48700" y1="58889" x2="48700" y2="58889"/>
                        <a14:foregroundMark x1="53200" y1="58889" x2="53200" y2="58889"/>
                        <a14:foregroundMark x1="53200" y1="72685" x2="53200" y2="72685"/>
                        <a14:foregroundMark x1="64500" y1="62222" x2="64500" y2="62222"/>
                        <a14:foregroundMark x1="67200" y1="63056" x2="67200" y2="63056"/>
                        <a14:foregroundMark x1="53700" y1="67222" x2="53700" y2="67222"/>
                        <a14:foregroundMark x1="38400" y1="70556" x2="38400" y2="70556"/>
                        <a14:foregroundMark x1="23100" y1="69352" x2="23100" y2="69352"/>
                        <a14:foregroundMark x1="27100" y1="70556" x2="27100" y2="70556"/>
                        <a14:foregroundMark x1="26700" y1="60556" x2="26700" y2="60556"/>
                        <a14:foregroundMark x1="24000" y1="50556" x2="24000" y2="50556"/>
                        <a14:foregroundMark x1="22600" y1="46852" x2="22600" y2="46852"/>
                        <a14:foregroundMark x1="22600" y1="58519" x2="22600" y2="58519"/>
                        <a14:foregroundMark x1="23500" y1="71019" x2="23500" y2="71019"/>
                        <a14:foregroundMark x1="23500" y1="72685" x2="23500" y2="72685"/>
                        <a14:foregroundMark x1="28900" y1="68889" x2="28900" y2="68889"/>
                        <a14:foregroundMark x1="30700" y1="66389" x2="30700" y2="66389"/>
                        <a14:foregroundMark x1="30700" y1="65185" x2="30700" y2="65185"/>
                        <a14:foregroundMark x1="30700" y1="65185" x2="30700" y2="65185"/>
                        <a14:foregroundMark x1="40200" y1="55185" x2="40200" y2="55185"/>
                        <a14:foregroundMark x1="40200" y1="55185" x2="40200" y2="55185"/>
                        <a14:foregroundMark x1="36600" y1="54722" x2="36600" y2="54722"/>
                        <a14:foregroundMark x1="36600" y1="54722" x2="36600" y2="54722"/>
                        <a14:foregroundMark x1="30300" y1="58056" x2="30300" y2="58056"/>
                        <a14:foregroundMark x1="28000" y1="51019" x2="28000" y2="51019"/>
                        <a14:foregroundMark x1="28000" y1="50185" x2="28000" y2="50185"/>
                        <a14:foregroundMark x1="27600" y1="49352" x2="27600" y2="49352"/>
                        <a14:foregroundMark x1="51400" y1="36852" x2="51400" y2="36852"/>
                        <a14:foregroundMark x1="45100" y1="32685" x2="45100" y2="32685"/>
                        <a14:foregroundMark x1="39300" y1="32685" x2="39300" y2="32685"/>
                        <a14:foregroundMark x1="51000" y1="34722" x2="51000" y2="34722"/>
                        <a14:foregroundMark x1="35700" y1="34722" x2="35700" y2="34722"/>
                        <a14:foregroundMark x1="24000" y1="28889" x2="24900" y2="33519"/>
                        <a14:foregroundMark x1="37900" y1="56389" x2="37900" y2="56389"/>
                        <a14:foregroundMark x1="32100" y1="59722" x2="32100" y2="59722"/>
                        <a14:foregroundMark x1="32100" y1="50185" x2="32100" y2="50185"/>
                        <a14:foregroundMark x1="32100" y1="50185" x2="32100" y2="50185"/>
                        <a14:foregroundMark x1="32100" y1="50185" x2="32100" y2="50185"/>
                        <a14:foregroundMark x1="31600" y1="56019" x2="31600" y2="56019"/>
                        <a14:foregroundMark x1="31600" y1="57222" x2="31600" y2="57222"/>
                        <a14:foregroundMark x1="66300" y1="57685" x2="66300" y2="57685"/>
                        <a14:foregroundMark x1="73000" y1="65556" x2="73000" y2="65556"/>
                        <a14:foregroundMark x1="78900" y1="58056" x2="78900" y2="58056"/>
                        <a14:foregroundMark x1="69900" y1="52685" x2="71700" y2="56019"/>
                        <a14:foregroundMark x1="74800" y1="71019" x2="74800" y2="71019"/>
                        <a14:foregroundMark x1="74800" y1="53056" x2="74800" y2="53056"/>
                        <a14:foregroundMark x1="70800" y1="45185" x2="70800" y2="45185"/>
                        <a14:foregroundMark x1="62200" y1="54352" x2="62200" y2="54352"/>
                        <a14:foregroundMark x1="55500" y1="51389" x2="55500" y2="51389"/>
                        <a14:foregroundMark x1="43300" y1="52685" x2="43300" y2="52685"/>
                        <a14:foregroundMark x1="44700" y1="60185" x2="44700" y2="60185"/>
                        <a14:foregroundMark x1="45100" y1="62222" x2="45100" y2="62222"/>
                        <a14:foregroundMark x1="47400" y1="62685" x2="47400" y2="62685"/>
                        <a14:foregroundMark x1="22600" y1="47222" x2="22600" y2="47222"/>
                        <a14:foregroundMark x1="22600" y1="47222" x2="22600" y2="47222"/>
                        <a14:foregroundMark x1="29800" y1="44352" x2="29800" y2="44352"/>
                        <a14:foregroundMark x1="24000" y1="45185" x2="24000" y2="45185"/>
                        <a14:foregroundMark x1="24000" y1="36019" x2="24000" y2="36019"/>
                        <a14:foregroundMark x1="45100" y1="50185" x2="45100" y2="50185"/>
                        <a14:foregroundMark x1="36100" y1="57685" x2="36100" y2="57685"/>
                        <a14:foregroundMark x1="30300" y1="48519" x2="30300" y2="48519"/>
                        <a14:foregroundMark x1="42900" y1="62685" x2="42900" y2="62685"/>
                        <a14:foregroundMark x1="62700" y1="63056" x2="62700" y2="63056"/>
                        <a14:foregroundMark x1="60000" y1="61852" x2="60000" y2="61852"/>
                        <a14:foregroundMark x1="59100" y1="53519" x2="59100" y2="53519"/>
                        <a14:foregroundMark x1="60400" y1="63519" x2="60400" y2="63519"/>
                        <a14:foregroundMark x1="60000" y1="61852" x2="60000" y2="61852"/>
                        <a14:foregroundMark x1="59100" y1="60185" x2="59100" y2="60185"/>
                        <a14:foregroundMark x1="59100" y1="60185" x2="59100" y2="60185"/>
                        <a14:foregroundMark x1="77500" y1="73056" x2="77500" y2="73056"/>
                        <a14:foregroundMark x1="77500" y1="68889" x2="77500" y2="68889"/>
                        <a14:foregroundMark x1="76200" y1="48889" x2="76200" y2="48889"/>
                        <a14:foregroundMark x1="72100" y1="43056" x2="72100" y2="43056"/>
                        <a14:foregroundMark x1="66300" y1="48056" x2="66300" y2="48056"/>
                        <a14:foregroundMark x1="66300" y1="48056" x2="66300" y2="48056"/>
                        <a14:foregroundMark x1="66300" y1="48056" x2="66300" y2="48056"/>
                        <a14:foregroundMark x1="23500" y1="45185" x2="23500" y2="45185"/>
                        <a14:foregroundMark x1="25800" y1="51852" x2="25800" y2="51852"/>
                        <a14:foregroundMark x1="24000" y1="55556" x2="24000" y2="55556"/>
                        <a14:foregroundMark x1="24000" y1="49352" x2="24000" y2="49352"/>
                        <a14:foregroundMark x1="24000" y1="46852" x2="24000" y2="46852"/>
                        <a14:foregroundMark x1="22600" y1="44722" x2="22600" y2="44722"/>
                        <a14:foregroundMark x1="28000" y1="44352" x2="28000" y2="44352"/>
                        <a14:foregroundMark x1="37500" y1="44352" x2="37500" y2="44352"/>
                        <a14:foregroundMark x1="46000" y1="43056" x2="46000" y2="43056"/>
                        <a14:foregroundMark x1="52800" y1="42685" x2="52800" y2="42685"/>
                        <a14:foregroundMark x1="63100" y1="30556" x2="63100" y2="30556"/>
                        <a14:foregroundMark x1="53700" y1="33519" x2="53700" y2="33519"/>
                        <a14:foregroundMark x1="50100" y1="34722" x2="50100" y2="34722"/>
                        <a14:foregroundMark x1="75700" y1="48519" x2="75700" y2="48519"/>
                        <a14:foregroundMark x1="67600" y1="49352" x2="67600" y2="49352"/>
                        <a14:foregroundMark x1="63100" y1="52222" x2="63100" y2="52222"/>
                        <a14:foregroundMark x1="22200" y1="53519" x2="22200" y2="53519"/>
                        <a14:foregroundMark x1="31200" y1="27685" x2="31200" y2="27685"/>
                        <a14:foregroundMark x1="31200" y1="20556" x2="31200" y2="20556"/>
                        <a14:foregroundMark x1="30300" y1="19722" x2="30300" y2="19722"/>
                        <a14:foregroundMark x1="30300" y1="18889" x2="30300" y2="18889"/>
                        <a14:foregroundMark x1="30700" y1="17685" x2="30700" y2="17685"/>
                        <a14:foregroundMark x1="31200" y1="16852" x2="31200" y2="16852"/>
                        <a14:foregroundMark x1="31200" y1="16852" x2="31200" y2="16852"/>
                        <a14:foregroundMark x1="31200" y1="16852" x2="31200" y2="16852"/>
                        <a14:foregroundMark x1="31200" y1="16019" x2="31200" y2="16019"/>
                        <a14:foregroundMark x1="31200" y1="16019" x2="31200" y2="16019"/>
                        <a14:foregroundMark x1="30300" y1="16389" x2="30300" y2="16389"/>
                        <a14:foregroundMark x1="70800" y1="23056" x2="70800" y2="23056"/>
                        <a14:foregroundMark x1="69900" y1="19722" x2="69900" y2="19722"/>
                        <a14:foregroundMark x1="69900" y1="18056" x2="69900" y2="18056"/>
                        <a14:foregroundMark x1="69400" y1="16852" x2="69400" y2="16852"/>
                        <a14:foregroundMark x1="69900" y1="16019" x2="69900" y2="16019"/>
                        <a14:foregroundMark x1="71700" y1="16852" x2="71700" y2="16852"/>
                        <a14:foregroundMark x1="70800" y1="16019" x2="70800" y2="16019"/>
                        <a14:foregroundMark x1="56400" y1="25556" x2="56400" y2="25556"/>
                        <a14:foregroundMark x1="37500" y1="32685" x2="37500" y2="32685"/>
                        <a14:foregroundMark x1="39300" y1="34352" x2="39300" y2="34352"/>
                        <a14:foregroundMark x1="42000" y1="33519" x2="42000" y2="33519"/>
                        <a14:foregroundMark x1="44200" y1="33056" x2="44200" y2="33056"/>
                        <a14:foregroundMark x1="47400" y1="33056" x2="47400" y2="33056"/>
                        <a14:foregroundMark x1="49200" y1="33519" x2="49200" y2="33519"/>
                        <a14:foregroundMark x1="55900" y1="33889" x2="55900" y2="33889"/>
                        <a14:foregroundMark x1="56800" y1="37685" x2="56800" y2="37685"/>
                        <a14:foregroundMark x1="55900" y1="36019" x2="55900" y2="36019"/>
                        <a14:foregroundMark x1="55000" y1="33056" x2="55000" y2="33056"/>
                        <a14:foregroundMark x1="55000" y1="33056" x2="55000" y2="33056"/>
                        <a14:foregroundMark x1="63600" y1="33519" x2="63600" y2="33519"/>
                        <a14:foregroundMark x1="61300" y1="33889" x2="61300" y2="33889"/>
                        <a14:foregroundMark x1="60000" y1="32222" x2="60000" y2="32222"/>
                        <a14:foregroundMark x1="60000" y1="35185" x2="60000" y2="35185"/>
                        <a14:foregroundMark x1="59100" y1="35556" x2="59100" y2="35556"/>
                        <a14:foregroundMark x1="54100" y1="35185" x2="54100" y2="35185"/>
                        <a14:foregroundMark x1="55000" y1="34722" x2="55000" y2="34722"/>
                        <a14:foregroundMark x1="55000" y1="36852" x2="55000" y2="36852"/>
                        <a14:foregroundMark x1="61300" y1="34352" x2="61300" y2="34352"/>
                        <a14:foregroundMark x1="63100" y1="32685" x2="63100" y2="32685"/>
                        <a14:foregroundMark x1="62200" y1="32685" x2="62200" y2="32685"/>
                        <a14:foregroundMark x1="21300" y1="62685" x2="21300" y2="62685"/>
                        <a14:foregroundMark x1="21700" y1="52685" x2="21700" y2="52685"/>
                        <a14:foregroundMark x1="79800" y1="46389" x2="79800" y2="46389"/>
                        <a14:foregroundMark x1="80200" y1="45185" x2="80200" y2="45185"/>
                        <a14:foregroundMark x1="46000" y1="22685" x2="46000" y2="22685"/>
                        <a14:foregroundMark x1="21300" y1="48519" x2="21300" y2="48519"/>
                        <a14:backgroundMark x1="8200" y1="10556" x2="8200" y2="10556"/>
                        <a14:backgroundMark x1="9600" y1="20185" x2="9600" y2="20185"/>
                        <a14:backgroundMark x1="2800" y1="39352" x2="2800" y2="39352"/>
                        <a14:backgroundMark x1="9100" y1="26019" x2="9600" y2="41667"/>
                        <a14:backgroundMark x1="9600" y1="41667" x2="10500" y2="21019"/>
                        <a14:backgroundMark x1="10500" y1="21019" x2="10500" y2="28056"/>
                        <a14:backgroundMark x1="9600" y1="26019" x2="11400" y2="22870"/>
                        <a14:backgroundMark x1="11400" y1="22870" x2="10700" y2="40556"/>
                        <a14:backgroundMark x1="10700" y1="40556" x2="10500" y2="41019"/>
                        <a14:backgroundMark x1="8700" y1="30185" x2="8700" y2="30185"/>
                        <a14:backgroundMark x1="8700" y1="30185" x2="8700" y2="30185"/>
                        <a14:backgroundMark x1="8700" y1="30185" x2="8700" y2="30185"/>
                        <a14:backgroundMark x1="8700" y1="30185" x2="8700" y2="30185"/>
                        <a14:backgroundMark x1="8700" y1="30185" x2="9100" y2="60370"/>
                        <a14:backgroundMark x1="9100" y1="60370" x2="12600" y2="32130"/>
                        <a14:backgroundMark x1="12600" y1="32130" x2="12700" y2="54537"/>
                        <a14:backgroundMark x1="12700" y1="54537" x2="12700" y2="36574"/>
                        <a14:backgroundMark x1="12700" y1="36574" x2="12700" y2="70648"/>
                        <a14:backgroundMark x1="12700" y1="70648" x2="12700" y2="53519"/>
                        <a14:backgroundMark x1="8200" y1="82685" x2="70000" y2="83056"/>
                        <a14:backgroundMark x1="70000" y1="83056" x2="81100" y2="82685"/>
                        <a14:backgroundMark x1="78900" y1="88056" x2="28300" y2="90093"/>
                        <a14:backgroundMark x1="28300" y1="90093" x2="24000" y2="92315"/>
                        <a14:backgroundMark x1="24000" y1="92315" x2="21600" y2="95185"/>
                        <a14:backgroundMark x1="21600" y1="95185" x2="16100" y2="97593"/>
                        <a14:backgroundMark x1="16100" y1="97593" x2="70200" y2="94722"/>
                        <a14:backgroundMark x1="70200" y1="94722" x2="82500" y2="94722"/>
                        <a14:backgroundMark x1="86500" y1="86019" x2="39400" y2="78056"/>
                        <a14:backgroundMark x1="39400" y1="78056" x2="22600" y2="78241"/>
                        <a14:backgroundMark x1="22600" y1="78241" x2="61100" y2="83981"/>
                        <a14:backgroundMark x1="61100" y1="83981" x2="68500" y2="87593"/>
                        <a14:backgroundMark x1="68500" y1="87593" x2="97900" y2="82500"/>
                        <a14:backgroundMark x1="97900" y1="82500" x2="98200" y2="82222"/>
                        <a14:backgroundMark x1="90600" y1="60556" x2="91500" y2="68241"/>
                        <a14:backgroundMark x1="91500" y1="68241" x2="91900" y2="28333"/>
                        <a14:backgroundMark x1="91900" y1="28333" x2="91900" y2="51019"/>
                        <a14:backgroundMark x1="91900" y1="51019" x2="92300" y2="34352"/>
                        <a14:backgroundMark x1="92300" y1="34352" x2="91500" y2="55556"/>
                        <a14:backgroundMark x1="91500" y1="55556" x2="89600" y2="39352"/>
                        <a14:backgroundMark x1="89600" y1="39352" x2="86600" y2="46389"/>
                        <a14:backgroundMark x1="86600" y1="46389" x2="86500" y2="36204"/>
                        <a14:backgroundMark x1="86500" y1="36204" x2="86100" y2="43519"/>
                        <a14:backgroundMark x1="86100" y1="43519" x2="86500" y2="37963"/>
                        <a14:backgroundMark x1="86500" y1="37963" x2="86800" y2="53519"/>
                        <a14:backgroundMark x1="86800" y1="53519" x2="87400" y2="38796"/>
                        <a14:backgroundMark x1="87400" y1="38796" x2="85600" y2="61852"/>
                        <a14:backgroundMark x1="85600" y1="61852" x2="85600" y2="50741"/>
                        <a14:backgroundMark x1="85600" y1="50741" x2="85900" y2="63333"/>
                        <a14:backgroundMark x1="85900" y1="63333" x2="85200" y2="6435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3169" y="35819914"/>
            <a:ext cx="7520082" cy="8121689"/>
          </a:xfrm>
          <a:prstGeom prst="rect">
            <a:avLst/>
          </a:prstGeom>
        </p:spPr>
      </p:pic>
      <p:sp>
        <p:nvSpPr>
          <p:cNvPr id="13" name="Subtitle 2">
            <a:extLst>
              <a:ext uri="{FF2B5EF4-FFF2-40B4-BE49-F238E27FC236}">
                <a16:creationId xmlns:a16="http://schemas.microsoft.com/office/drawing/2014/main" id="{92896717-007B-4FBE-90AC-9ABB2A90E8AB}"/>
              </a:ext>
            </a:extLst>
          </p:cNvPr>
          <p:cNvSpPr txBox="1">
            <a:spLocks/>
          </p:cNvSpPr>
          <p:nvPr/>
        </p:nvSpPr>
        <p:spPr>
          <a:xfrm>
            <a:off x="17810614" y="7732709"/>
            <a:ext cx="10393220" cy="254605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3027487" rtl="0" eaLnBrk="1" latinLnBrk="0" hangingPunct="1">
              <a:lnSpc>
                <a:spcPct val="90000"/>
              </a:lnSpc>
              <a:spcBef>
                <a:spcPts val="3311"/>
              </a:spcBef>
              <a:buFont typeface="Arial" panose="020B0604020202020204" pitchFamily="34" charset="0"/>
              <a:buNone/>
              <a:defRPr sz="7946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513743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6622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02748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96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4541230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605497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7568717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9082461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0596204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2109948" indent="0" algn="ctr" defTabSz="3027487" rtl="0" eaLnBrk="1" latinLnBrk="0" hangingPunct="1">
              <a:lnSpc>
                <a:spcPct val="90000"/>
              </a:lnSpc>
              <a:spcBef>
                <a:spcPts val="1655"/>
              </a:spcBef>
              <a:buFont typeface="Arial" panose="020B0604020202020204" pitchFamily="34" charset="0"/>
              <a:buNone/>
              <a:defRPr sz="529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E65C3C-976F-4E75-8D32-230C39A3248D}"/>
              </a:ext>
            </a:extLst>
          </p:cNvPr>
          <p:cNvSpPr txBox="1"/>
          <p:nvPr/>
        </p:nvSpPr>
        <p:spPr>
          <a:xfrm>
            <a:off x="403877" y="10875339"/>
            <a:ext cx="30195057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Discover the Working Culture and Business Etiquette in China!</a:t>
            </a:r>
          </a:p>
          <a:p>
            <a:pPr algn="ctr"/>
            <a:endParaRPr lang="en-US" sz="72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72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Gain insights on how a Singaporean worked in Alibaba Group and led projects to help startups engage with the Alibaba ecosystem!</a:t>
            </a:r>
            <a:endParaRPr lang="en-US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60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Picture 2">
            <a:extLst>
              <a:ext uri="{FF2B5EF4-FFF2-40B4-BE49-F238E27FC236}">
                <a16:creationId xmlns:a16="http://schemas.microsoft.com/office/drawing/2014/main" id="{CFDB26C1-FBF9-4CC9-B45A-591D47DDB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20459700" y="340961"/>
            <a:ext cx="5638000" cy="7327565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4D1663A7-DB7E-4580-9BD7-D4F1BCA8B5DE}"/>
              </a:ext>
            </a:extLst>
          </p:cNvPr>
          <p:cNvSpPr txBox="1"/>
          <p:nvPr/>
        </p:nvSpPr>
        <p:spPr>
          <a:xfrm>
            <a:off x="2742553" y="16306243"/>
            <a:ext cx="26378955" cy="77251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 would like to invite all students to join us for this webinar.</a:t>
            </a:r>
          </a:p>
          <a:p>
            <a:r>
              <a:rPr lang="en-US" sz="6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this webinar, you will:</a:t>
            </a:r>
          </a:p>
          <a:p>
            <a:endParaRPr lang="en-US" sz="6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57250" indent="-857250">
              <a:buFont typeface="Arial" panose="020B0604020202020204" pitchFamily="34" charset="0"/>
              <a:buChar char="•"/>
            </a:pPr>
            <a:r>
              <a:rPr lang="en-US" sz="6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Discover the working culture and business etiquette in China</a:t>
            </a:r>
          </a:p>
          <a:p>
            <a:pPr indent="-857250">
              <a:buFont typeface="Arial" panose="020B0604020202020204" pitchFamily="34" charset="0"/>
              <a:buChar char="•"/>
            </a:pPr>
            <a:r>
              <a:rPr lang="en-US" sz="6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Learn more about our 2021 virtual OIWSP opportunities</a:t>
            </a:r>
          </a:p>
          <a:p>
            <a:pPr indent="-857250">
              <a:buFont typeface="Arial" panose="020B0604020202020204" pitchFamily="34" charset="0"/>
              <a:buChar char="•"/>
            </a:pPr>
            <a:r>
              <a:rPr lang="en-US" sz="6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Gain insight into Mr Neo Weisheng’s role as a Global Leadership</a:t>
            </a:r>
          </a:p>
          <a:p>
            <a:r>
              <a:rPr lang="en-US" sz="6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Associate at Alibaba Group</a:t>
            </a:r>
          </a:p>
          <a:p>
            <a:pPr indent="-857250">
              <a:buFont typeface="Arial" panose="020B0604020202020204" pitchFamily="34" charset="0"/>
              <a:buChar char="•"/>
            </a:pPr>
            <a:r>
              <a:rPr lang="en-US" sz="6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Have a LIVE interactive Q&amp;A with our speakers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EC6961-58BD-41C8-ABCE-35E8B3EB7CD9}"/>
              </a:ext>
            </a:extLst>
          </p:cNvPr>
          <p:cNvSpPr txBox="1"/>
          <p:nvPr/>
        </p:nvSpPr>
        <p:spPr>
          <a:xfrm>
            <a:off x="768477" y="26156929"/>
            <a:ext cx="13861924" cy="124649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0" b="1" i="1" dirty="0">
                <a:latin typeface="Arial" panose="020B0604020202020204" pitchFamily="34" charset="0"/>
                <a:cs typeface="Arial" panose="020B0604020202020204" pitchFamily="34" charset="0"/>
              </a:rPr>
              <a:t>Date: 26 March, Friday</a:t>
            </a:r>
          </a:p>
          <a:p>
            <a:r>
              <a:rPr lang="en-US" sz="8800" b="1" i="1" dirty="0">
                <a:latin typeface="Arial" panose="020B0604020202020204" pitchFamily="34" charset="0"/>
                <a:cs typeface="Arial" panose="020B0604020202020204" pitchFamily="34" charset="0"/>
              </a:rPr>
              <a:t>Time: 10:00am – 11:30am</a:t>
            </a:r>
          </a:p>
          <a:p>
            <a:r>
              <a:rPr lang="en-US" sz="8800" b="1" i="1" dirty="0">
                <a:latin typeface="Arial" panose="020B0604020202020204" pitchFamily="34" charset="0"/>
                <a:cs typeface="Arial" panose="020B0604020202020204" pitchFamily="34" charset="0"/>
              </a:rPr>
              <a:t>Mode: Virtual (Zoom)</a:t>
            </a:r>
          </a:p>
          <a:p>
            <a:endParaRPr lang="en-US" sz="60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Due to limited spots, this event is by invitation only and successful applicants will be notified with </a:t>
            </a:r>
          </a:p>
          <a:p>
            <a:r>
              <a:rPr lang="en-US" sz="6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event details by 25 March via the email address indicated on your application. </a:t>
            </a:r>
          </a:p>
          <a:p>
            <a:br>
              <a:rPr lang="en-US" sz="6000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US" sz="6000" b="1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0944BCA-3419-4346-880F-758432F7BA8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  <a14:imgEffect>
                      <a14:brightnessContrast bright="40000" contrast="2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057141" y="340961"/>
            <a:ext cx="6039587" cy="712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854188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</TotalTime>
  <Words>169</Words>
  <Application>Microsoft Office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Regional Readiness Webinar Series:    Working in China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Regional Readiness Webinar Series:   Working in China Part 1</dc:title>
  <dc:creator>Karen Yee Fong Kai</dc:creator>
  <cp:lastModifiedBy>Karen Yee Fong Kai</cp:lastModifiedBy>
  <cp:revision>28</cp:revision>
  <dcterms:created xsi:type="dcterms:W3CDTF">2021-03-08T02:40:17Z</dcterms:created>
  <dcterms:modified xsi:type="dcterms:W3CDTF">2021-03-09T01:20:35Z</dcterms:modified>
</cp:coreProperties>
</file>